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73" r:id="rId4"/>
    <p:sldId id="272" r:id="rId5"/>
    <p:sldId id="268" r:id="rId6"/>
    <p:sldId id="265" r:id="rId7"/>
    <p:sldId id="266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3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8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4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0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C1922-D572-7E4A-B58D-7B8134502BAB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C9AE-A147-5741-8B30-F3E7EA8F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options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(What you will build)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MVC,</a:t>
            </a:r>
          </a:p>
          <a:p>
            <a:r>
              <a:rPr lang="en-US" dirty="0" smtClean="0"/>
              <a:t>Message passage</a:t>
            </a:r>
          </a:p>
          <a:p>
            <a:r>
              <a:rPr lang="en-US" dirty="0" smtClean="0"/>
              <a:t>Publish subscribe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0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Stakeholder options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(who are you building for?)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Stakeholders, examples: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Do all these folks want the same thing?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355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488C6C9-F1DB-7C4B-A7A5-1F57B8D23FA1}" type="slidenum">
              <a:rPr lang="en-US" altLang="en-US" sz="1400">
                <a:solidFill>
                  <a:srgbClr val="FFFFFF"/>
                </a:solidFill>
              </a:rPr>
              <a:pPr/>
              <a:t>12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35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55753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90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9906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600">
                <a:ea typeface="ＭＳ Ｐゴシック" charset="-128"/>
              </a:rPr>
              <a:t>Stakeholders, examples:</a:t>
            </a:r>
            <a:br>
              <a:rPr lang="en-US" altLang="en-US" sz="3600">
                <a:ea typeface="ＭＳ Ｐゴシック" charset="-128"/>
              </a:rPr>
            </a:br>
            <a:r>
              <a:rPr lang="en-US" altLang="en-US" sz="3600">
                <a:ea typeface="ＭＳ Ｐゴシック" charset="-128"/>
              </a:rPr>
              <a:t>“one” thing is “many” things, depending on stakeholder perspective.</a:t>
            </a:r>
          </a:p>
        </p:txBody>
      </p:sp>
      <p:sp>
        <p:nvSpPr>
          <p:cNvPr id="2457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7824E3BB-7C12-EE40-A88A-1B3CE02497D1}" type="slidenum">
              <a:rPr lang="en-US" altLang="en-US" sz="1400">
                <a:solidFill>
                  <a:srgbClr val="FFFFFF"/>
                </a:solidFill>
              </a:rPr>
              <a:pPr/>
              <a:t>13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4579" name="Picture 2" descr="m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933576"/>
            <a:ext cx="66103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47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Stakeholders, examples: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Do all these folks want the same thing?</a:t>
            </a:r>
          </a:p>
        </p:txBody>
      </p:sp>
      <p:sp>
        <p:nvSpPr>
          <p:cNvPr id="2560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7549DAF-FA9D-3642-8818-C321484BA5C0}" type="slidenum">
              <a:rPr lang="en-US" altLang="en-US" sz="1400">
                <a:solidFill>
                  <a:srgbClr val="FFFFFF"/>
                </a:solidFill>
              </a:rPr>
              <a:pPr/>
              <a:t>14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752600"/>
            <a:ext cx="6392863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Stakeholders, examples: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Do all these folks want the same thing?</a:t>
            </a:r>
          </a:p>
        </p:txBody>
      </p:sp>
      <p:sp>
        <p:nvSpPr>
          <p:cNvPr id="2662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873B24E-C0B5-4242-B7B7-AA98DB0DB6F5}" type="slidenum">
              <a:rPr lang="en-US" altLang="en-US" sz="1400">
                <a:solidFill>
                  <a:srgbClr val="FFFFFF"/>
                </a:solidFill>
              </a:rPr>
              <a:pPr/>
              <a:t>15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6627" name="Picture 4" descr="stakehold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28801"/>
            <a:ext cx="5334000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9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9906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3600">
                <a:ea typeface="ＭＳ Ｐゴシック" charset="-128"/>
              </a:rPr>
              <a:t>Stakeholders have</a:t>
            </a:r>
            <a:br>
              <a:rPr lang="en-US" altLang="en-US" sz="3600">
                <a:ea typeface="ＭＳ Ｐゴシック" charset="-128"/>
              </a:rPr>
            </a:br>
            <a:r>
              <a:rPr lang="en-US" altLang="en-US" sz="3600">
                <a:ea typeface="ＭＳ Ｐゴシック" charset="-128"/>
              </a:rPr>
              <a:t>different “non-functional </a:t>
            </a:r>
            <a:br>
              <a:rPr lang="en-US" altLang="en-US" sz="3600">
                <a:ea typeface="ＭＳ Ｐゴシック" charset="-128"/>
              </a:rPr>
            </a:br>
            <a:r>
              <a:rPr lang="en-US" altLang="en-US" sz="3600">
                <a:ea typeface="ＭＳ Ｐゴシック" charset="-128"/>
              </a:rPr>
              <a:t>requirements”</a:t>
            </a:r>
          </a:p>
        </p:txBody>
      </p:sp>
      <p:sp>
        <p:nvSpPr>
          <p:cNvPr id="1126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B136B2A-040B-6943-B5CA-2ABC7690D78D}" type="slidenum">
              <a:rPr lang="en-US" altLang="en-US" sz="1400">
                <a:solidFill>
                  <a:srgbClr val="FFFFFF"/>
                </a:solidFill>
              </a:rPr>
              <a:pPr/>
              <a:t>16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12643" name="Picture 3" descr="jeez.-lad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55721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457201"/>
            <a:ext cx="3017838" cy="60372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300" b="1">
                <a:latin typeface="Arial" charset="0"/>
              </a:rPr>
              <a:t>Time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Transactions / sec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Response time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Time to complete an operation</a:t>
            </a:r>
            <a:br>
              <a:rPr lang="en-US" altLang="en-US" sz="1300">
                <a:latin typeface="Arial" charset="0"/>
              </a:rPr>
            </a:br>
            <a:endParaRPr lang="en-US" altLang="en-US" sz="130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300" b="1">
                <a:latin typeface="Arial" charset="0"/>
              </a:rPr>
              <a:t>Space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Main memory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Auxiliary memory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(Cache)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/>
            </a:r>
            <a:br>
              <a:rPr lang="en-US" altLang="en-US" sz="1300">
                <a:latin typeface="Arial" charset="0"/>
              </a:rPr>
            </a:br>
            <a:r>
              <a:rPr lang="en-US" altLang="en-US" sz="1300" b="1">
                <a:latin typeface="Arial" charset="0"/>
              </a:rPr>
              <a:t>Usability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Training time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Number of choices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Mouse clicks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/>
            </a:r>
            <a:br>
              <a:rPr lang="en-US" altLang="en-US" sz="1300">
                <a:latin typeface="Arial" charset="0"/>
              </a:rPr>
            </a:br>
            <a:r>
              <a:rPr lang="en-US" altLang="en-US" sz="1300" b="1">
                <a:latin typeface="Arial" charset="0"/>
              </a:rPr>
              <a:t>Reliability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Mean time to failure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Downtime probability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Failure rate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Availability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/>
            </a:r>
            <a:br>
              <a:rPr lang="en-US" altLang="en-US" sz="1300">
                <a:latin typeface="Arial" charset="0"/>
              </a:rPr>
            </a:br>
            <a:r>
              <a:rPr lang="en-US" altLang="en-US" sz="1300" b="1">
                <a:latin typeface="Arial" charset="0"/>
              </a:rPr>
              <a:t>Robustness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Time to recovery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% of incidents leading to </a:t>
            </a:r>
            <a:br>
              <a:rPr lang="en-US" altLang="en-US" sz="1300">
                <a:latin typeface="Arial" charset="0"/>
              </a:rPr>
            </a:br>
            <a:r>
              <a:rPr lang="en-US" altLang="en-US" sz="1300">
                <a:latin typeface="Arial" charset="0"/>
              </a:rPr>
              <a:t>   catastrophic failures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Odds data corruption after failure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/>
            </a:r>
            <a:br>
              <a:rPr lang="en-US" altLang="en-US" sz="1300">
                <a:latin typeface="Arial" charset="0"/>
              </a:rPr>
            </a:br>
            <a:r>
              <a:rPr lang="en-US" altLang="en-US" sz="1300" b="1">
                <a:latin typeface="Arial" charset="0"/>
              </a:rPr>
              <a:t>Portability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% of non-portable code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 Runs on N operating systems</a:t>
            </a:r>
          </a:p>
          <a:p>
            <a:pPr>
              <a:lnSpc>
                <a:spcPct val="90000"/>
              </a:lnSpc>
            </a:pPr>
            <a:r>
              <a:rPr lang="en-US" altLang="en-US" sz="1300">
                <a:latin typeface="Arial" charset="0"/>
              </a:rPr>
              <a:t>• Runs on desktop, tablet, mobile</a:t>
            </a:r>
          </a:p>
          <a:p>
            <a:pPr>
              <a:lnSpc>
                <a:spcPct val="90000"/>
              </a:lnSpc>
            </a:pPr>
            <a:endParaRPr lang="en-US" altLang="en-US" sz="130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300" b="1">
                <a:latin typeface="Arial" charset="0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95116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1" y="1249364"/>
            <a:ext cx="5781675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366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Example #2: Feature maps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0"/>
            <a:ext cx="3171825" cy="492918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1900">
                <a:ea typeface="ＭＳ Ｐゴシック" charset="-128"/>
              </a:rPr>
              <a:t>Design product line</a:t>
            </a:r>
            <a:br>
              <a:rPr lang="en-US" altLang="en-US" sz="1900">
                <a:ea typeface="ＭＳ Ｐゴシック" charset="-128"/>
              </a:rPr>
            </a:br>
            <a:r>
              <a:rPr lang="en-US" altLang="en-US" sz="1900">
                <a:solidFill>
                  <a:srgbClr val="0000FF"/>
                </a:solidFill>
                <a:ea typeface="ＭＳ Ｐゴシック" charset="-128"/>
              </a:rPr>
              <a:t> [Kang’90]</a:t>
            </a:r>
            <a:br>
              <a:rPr lang="en-US" altLang="en-US" sz="1900">
                <a:solidFill>
                  <a:srgbClr val="0000FF"/>
                </a:solidFill>
                <a:ea typeface="ＭＳ Ｐゴシック" charset="-128"/>
              </a:rPr>
            </a:br>
            <a:endParaRPr lang="en-US" altLang="en-US" sz="1900">
              <a:solidFill>
                <a:srgbClr val="0000FF"/>
              </a:solidFill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900">
                <a:ea typeface="ＭＳ Ｐゴシック" charset="-128"/>
              </a:rPr>
              <a:t>Add in known constraints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>
                <a:ea typeface="ＭＳ Ｐゴシック" charset="-128"/>
              </a:rPr>
              <a:t>E.g. “</a:t>
            </a:r>
            <a:r>
              <a:rPr lang="en-US" altLang="ja-JP" sz="1600">
                <a:ea typeface="ＭＳ Ｐゴシック" charset="-128"/>
              </a:rPr>
              <a:t>if we use a camera then we need a high resolution screen</a:t>
            </a:r>
            <a:r>
              <a:rPr lang="en-US" altLang="en-US" sz="1600">
                <a:ea typeface="ＭＳ Ｐゴシック" charset="-128"/>
              </a:rPr>
              <a:t>”</a:t>
            </a:r>
            <a:r>
              <a:rPr lang="en-US" altLang="ja-JP" sz="1600">
                <a:ea typeface="ＭＳ Ｐゴシック" charset="-128"/>
              </a:rPr>
              <a:t>. </a:t>
            </a:r>
            <a:br>
              <a:rPr lang="en-US" altLang="ja-JP" sz="1600">
                <a:ea typeface="ＭＳ Ｐゴシック" charset="-128"/>
              </a:rPr>
            </a:br>
            <a:endParaRPr lang="en-US" altLang="ja-JP" sz="160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900">
                <a:ea typeface="ＭＳ Ｐゴシック" charset="-128"/>
              </a:rPr>
              <a:t>Extract products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>
                <a:ea typeface="ＭＳ Ｐゴシック" charset="-128"/>
              </a:rPr>
              <a:t>Find subsets of the product lines that satisfy constraints.</a:t>
            </a:r>
            <a:br>
              <a:rPr lang="en-US" altLang="en-US" sz="1600">
                <a:ea typeface="ＭＳ Ｐゴシック" charset="-128"/>
              </a:rPr>
            </a:br>
            <a:endParaRPr lang="en-US" altLang="en-US" sz="1600">
              <a:ea typeface="ＭＳ Ｐゴシック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>
                <a:ea typeface="ＭＳ Ｐゴシック" charset="-128"/>
              </a:rPr>
              <a:t>If no constraints, linear time</a:t>
            </a:r>
            <a:br>
              <a:rPr lang="en-US" altLang="en-US" sz="1600">
                <a:ea typeface="ＭＳ Ｐゴシック" charset="-128"/>
              </a:rPr>
            </a:br>
            <a:endParaRPr lang="en-US" altLang="en-US" sz="1600">
              <a:ea typeface="ＭＳ Ｐゴシック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>
                <a:ea typeface="ＭＳ Ｐゴシック" charset="-128"/>
              </a:rPr>
              <a:t>Otherwise, can defeat </a:t>
            </a:r>
            <a:br>
              <a:rPr lang="en-US" altLang="en-US" sz="1600">
                <a:ea typeface="ＭＳ Ｐゴシック" charset="-128"/>
              </a:rPr>
            </a:br>
            <a:r>
              <a:rPr lang="en-US" altLang="en-US" sz="1600">
                <a:ea typeface="ＭＳ Ｐゴシック" charset="-128"/>
              </a:rPr>
              <a:t>state-of-the-art optimizers </a:t>
            </a:r>
            <a:r>
              <a:rPr lang="en-US" altLang="en-US" sz="1600">
                <a:solidFill>
                  <a:srgbClr val="0000FF"/>
                </a:solidFill>
                <a:ea typeface="ＭＳ Ｐゴシック" charset="-128"/>
              </a:rPr>
              <a:t>[Pohl et at, ASE’09] [Sayyad, Menzies ICSE’13]</a:t>
            </a:r>
            <a:r>
              <a:rPr lang="en-US" altLang="en-US" sz="1600">
                <a:ea typeface="ＭＳ Ｐゴシック" charset="-128"/>
              </a:rPr>
              <a:t>.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200">
              <a:ea typeface="ＭＳ Ｐゴシック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20674DE-0F01-AF4D-8544-392D7E8194A9}" type="slidenum">
              <a:rPr lang="en-US" altLang="en-US" sz="1400">
                <a:solidFill>
                  <a:srgbClr val="FFFFFF"/>
                </a:solidFill>
              </a:rPr>
              <a:pPr/>
              <a:t>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1000" y="4237038"/>
            <a:ext cx="1327150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Cross-Tree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 Constraints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149975" y="3778250"/>
            <a:ext cx="173038" cy="458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62739" y="4237038"/>
            <a:ext cx="1506537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5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67C261B-CB30-1B4A-8F35-8C3D1D27CE09}" type="slidenum">
              <a:rPr lang="en-US" altLang="en-US" sz="1400">
                <a:solidFill>
                  <a:srgbClr val="FFFFFF"/>
                </a:solidFill>
              </a:rPr>
              <a:pPr/>
              <a:t>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1600200"/>
            <a:ext cx="5334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43" name="Picture 2" descr="grants-nfrframework-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57200"/>
            <a:ext cx="7650163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37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632" y="17823"/>
            <a:ext cx="10058400" cy="65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Trade off options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(What you will not build)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4" descr="Screenshot 2015-02-16 19.0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1"/>
            <a:ext cx="4267200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Is there more than one design?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EC153E6-2399-7343-9C54-6F24D0562BF5}" type="slidenum">
              <a:rPr lang="en-US" altLang="en-US" sz="1400">
                <a:solidFill>
                  <a:srgbClr val="FFFFFF"/>
                </a:solidFill>
              </a:rPr>
              <a:pPr/>
              <a:t>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84996" name="Picture 5" descr="Screenshot 2015-02-16 19.07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47801"/>
            <a:ext cx="3702050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39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Is there more than one design?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153400" cy="4876800"/>
          </a:xfrm>
        </p:spPr>
        <p:txBody>
          <a:bodyPr rtlCol="0">
            <a:normAutofit fontScale="92500" lnSpcReduction="10000"/>
          </a:bodyPr>
          <a:lstStyle/>
          <a:p>
            <a:pPr marL="182880" indent="-182880"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Assessing options of criteria</a:t>
            </a:r>
          </a:p>
          <a:p>
            <a:pPr lvl="1" indent="-182880"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predictability (1), security (2), adaptability (3)</a:t>
            </a:r>
            <a:r>
              <a:rPr lang="en-US" dirty="0" smtClean="0">
                <a:ea typeface="+mn-ea"/>
              </a:rPr>
              <a:t>, </a:t>
            </a:r>
            <a:r>
              <a:rPr lang="en-US" dirty="0" err="1" smtClean="0">
                <a:ea typeface="+mn-ea"/>
              </a:rPr>
              <a:t>coordinability</a:t>
            </a:r>
            <a:r>
              <a:rPr lang="en-US" dirty="0" smtClean="0">
                <a:ea typeface="+mn-ea"/>
              </a:rPr>
              <a:t> </a:t>
            </a:r>
            <a:r>
              <a:rPr lang="en-US" dirty="0">
                <a:ea typeface="+mn-ea"/>
              </a:rPr>
              <a:t>(4), </a:t>
            </a:r>
            <a:r>
              <a:rPr lang="en-US" dirty="0" err="1">
                <a:ea typeface="+mn-ea"/>
              </a:rPr>
              <a:t>cooperativity</a:t>
            </a:r>
            <a:r>
              <a:rPr lang="en-US" dirty="0">
                <a:ea typeface="+mn-ea"/>
              </a:rPr>
              <a:t> (5), </a:t>
            </a:r>
            <a:r>
              <a:rPr lang="en-US" dirty="0" smtClean="0">
                <a:ea typeface="+mn-ea"/>
              </a:rPr>
              <a:t>availability (</a:t>
            </a:r>
            <a:r>
              <a:rPr lang="en-US" dirty="0">
                <a:ea typeface="+mn-ea"/>
              </a:rPr>
              <a:t>6), integrity (7), modularity (8), or </a:t>
            </a:r>
            <a:r>
              <a:rPr lang="en-US" dirty="0" err="1" smtClean="0">
                <a:ea typeface="+mn-ea"/>
              </a:rPr>
              <a:t>aggregability</a:t>
            </a:r>
            <a:r>
              <a:rPr lang="en-US" dirty="0" smtClean="0">
                <a:ea typeface="+mn-ea"/>
              </a:rPr>
              <a:t> (</a:t>
            </a:r>
            <a:r>
              <a:rPr lang="en-US" dirty="0">
                <a:ea typeface="+mn-ea"/>
              </a:rPr>
              <a:t>9</a:t>
            </a:r>
            <a:r>
              <a:rPr lang="en-US" dirty="0" smtClean="0">
                <a:ea typeface="+mn-ea"/>
              </a:rPr>
              <a:t>)</a:t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/>
            </a:r>
            <a:br>
              <a:rPr lang="en-US" dirty="0" smtClean="0">
                <a:ea typeface="+mn-ea"/>
              </a:rPr>
            </a:br>
            <a:endParaRPr lang="en-US" dirty="0" smtClean="0">
              <a:ea typeface="+mn-ea"/>
            </a:endParaRPr>
          </a:p>
          <a:p>
            <a:pPr marL="182880" indent="-182880"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Which is best? </a:t>
            </a:r>
            <a:r>
              <a:rPr lang="en-US" dirty="0" err="1" smtClean="0">
                <a:ea typeface="+mn-ea"/>
                <a:cs typeface="+mn-cs"/>
              </a:rPr>
              <a:t>Dunno</a:t>
            </a:r>
            <a:r>
              <a:rPr lang="en-US" dirty="0" smtClean="0">
                <a:ea typeface="+mn-ea"/>
                <a:cs typeface="+mn-cs"/>
              </a:rPr>
              <a:t>. Ask your stakeholders!</a:t>
            </a:r>
          </a:p>
          <a:p>
            <a:pPr lvl="1" indent="-182880"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But add value to their discussions</a:t>
            </a:r>
          </a:p>
          <a:p>
            <a:pPr lvl="1" indent="-182880"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Give them considered conclusions to aid their decisions</a:t>
            </a:r>
            <a:endParaRPr lang="en-US" dirty="0">
              <a:ea typeface="+mn-ea"/>
            </a:endParaRP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D9F2F362-04D7-CF46-A3B2-DC9D10BBD999}" type="slidenum">
              <a:rPr lang="en-US" altLang="en-US" sz="1400">
                <a:solidFill>
                  <a:srgbClr val="FFFFFF"/>
                </a:solidFill>
              </a:rPr>
              <a:pPr/>
              <a:t>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86020" name="Picture 6" descr="Screenshot 2015-02-16 19.0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7367588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1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 options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(How you will build it)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6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1" descr="scr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724401"/>
            <a:ext cx="5360988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BTW: Connection Spiral to Agile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47800"/>
            <a:ext cx="4038600" cy="4718050"/>
          </a:xfrm>
        </p:spPr>
        <p:txBody>
          <a:bodyPr/>
          <a:lstStyle/>
          <a:p>
            <a:pPr eaLnBrk="1" hangingPunct="1"/>
            <a:r>
              <a:rPr lang="en-US" altLang="en-US" sz="2000">
                <a:ea typeface="ＭＳ Ｐゴシック" charset="-128"/>
              </a:rPr>
              <a:t>Spiral: a few iterations before waterfall</a:t>
            </a:r>
          </a:p>
        </p:txBody>
      </p:sp>
      <p:sp>
        <p:nvSpPr>
          <p:cNvPr id="45060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447800"/>
            <a:ext cx="4038600" cy="4718050"/>
          </a:xfrm>
        </p:spPr>
        <p:txBody>
          <a:bodyPr/>
          <a:lstStyle/>
          <a:p>
            <a:pPr eaLnBrk="1" hangingPunct="1"/>
            <a:r>
              <a:rPr lang="en-US" altLang="en-US" sz="2000">
                <a:ea typeface="ＭＳ Ｐゴシック" charset="-128"/>
              </a:rPr>
              <a:t>Agile: </a:t>
            </a:r>
            <a:r>
              <a:rPr lang="en-US" altLang="en-US" sz="1800">
                <a:ea typeface="ＭＳ Ｐゴシック" charset="-128"/>
              </a:rPr>
              <a:t>  small iterations before more small iterations</a:t>
            </a:r>
          </a:p>
          <a:p>
            <a:pPr lvl="1" eaLnBrk="1" hangingPunct="1"/>
            <a:r>
              <a:rPr lang="en-US" altLang="en-US" sz="1800">
                <a:ea typeface="ＭＳ Ｐゴシック" charset="-128"/>
              </a:rPr>
              <a:t>Value for BIG engineering projects?</a:t>
            </a:r>
          </a:p>
          <a:p>
            <a:pPr eaLnBrk="1" hangingPunct="1"/>
            <a:endParaRPr lang="en-US" altLang="en-US" sz="2000">
              <a:ea typeface="ＭＳ Ｐゴシック" charset="-128"/>
            </a:endParaRPr>
          </a:p>
        </p:txBody>
      </p:sp>
      <p:sp>
        <p:nvSpPr>
          <p:cNvPr id="4506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7361425-5BF7-7B4E-B868-9480A272EEA4}" type="slidenum">
              <a:rPr lang="en-US" altLang="en-US" sz="1400">
                <a:solidFill>
                  <a:srgbClr val="FFFFFF"/>
                </a:solidFill>
              </a:rPr>
              <a:pPr/>
              <a:t>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5062" name="Picture 4" descr="KdKK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86000"/>
            <a:ext cx="36830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5" descr="2000px-Software_Development_Spiral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04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155</Words>
  <Application>Microsoft Macintosh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ＭＳ Ｐゴシック</vt:lpstr>
      <vt:lpstr>Arial</vt:lpstr>
      <vt:lpstr>Times</vt:lpstr>
      <vt:lpstr>Office Theme</vt:lpstr>
      <vt:lpstr>Feature options  (What you will build) </vt:lpstr>
      <vt:lpstr>Example #2: Feature maps</vt:lpstr>
      <vt:lpstr>PowerPoint Presentation</vt:lpstr>
      <vt:lpstr>PowerPoint Presentation</vt:lpstr>
      <vt:lpstr>Trade off options  (What you will not build) </vt:lpstr>
      <vt:lpstr>Is there more than one design?</vt:lpstr>
      <vt:lpstr>Is there more than one design?</vt:lpstr>
      <vt:lpstr>Process options  (How you will build it) </vt:lpstr>
      <vt:lpstr>BTW: Connection Spiral to Agile</vt:lpstr>
      <vt:lpstr>Architecture </vt:lpstr>
      <vt:lpstr>Stakeholder options   (who are you building for?) </vt:lpstr>
      <vt:lpstr>Stakeholders, examples: Do all these folks want the same thing?</vt:lpstr>
      <vt:lpstr>Stakeholders, examples: “one” thing is “many” things, depending on stakeholder perspective.</vt:lpstr>
      <vt:lpstr>Stakeholders, examples: Do all these folks want the same thing?</vt:lpstr>
      <vt:lpstr>Stakeholders, examples: Do all these folks want the same thing?</vt:lpstr>
      <vt:lpstr>Stakeholders have different “non-functional  requirements”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2016-02-11T20:49:16Z</dcterms:created>
  <dcterms:modified xsi:type="dcterms:W3CDTF">2016-02-11T21:03:06Z</dcterms:modified>
</cp:coreProperties>
</file>